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24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5FB607-788E-47B4-AED2-04D1EAEFB8BE}" type="datetimeFigureOut">
              <a:rPr lang="fr-FR" smtClean="0"/>
              <a:t>29/04/2024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664CC-4A34-4596-92F5-8BD79ECAF7A0}" type="slidenum">
              <a:rPr lang="fr-FR" smtClean="0"/>
              <a:t>‹N°›</a:t>
            </a:fld>
            <a:endParaRPr lang="fr-FR"/>
          </a:p>
        </p:txBody>
      </p:sp>
    </p:spTree>
    <p:extLst>
      <p:ext uri="{BB962C8B-B14F-4D97-AF65-F5344CB8AC3E}">
        <p14:creationId xmlns:p14="http://schemas.microsoft.com/office/powerpoint/2010/main" val="19564055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8840CA-20CA-4FDB-87C8-E7207B81126E}" type="datetimeFigureOut">
              <a:rPr lang="fr-FR" smtClean="0"/>
              <a:t>29/04/2024</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45BB4-B9FA-4B30-B58B-1552AD7DAE8A}" type="slidenum">
              <a:rPr lang="fr-FR" smtClean="0"/>
              <a:t>‹N°›</a:t>
            </a:fld>
            <a:endParaRPr lang="fr-FR"/>
          </a:p>
        </p:txBody>
      </p:sp>
    </p:spTree>
    <p:extLst>
      <p:ext uri="{BB962C8B-B14F-4D97-AF65-F5344CB8AC3E}">
        <p14:creationId xmlns:p14="http://schemas.microsoft.com/office/powerpoint/2010/main" val="26479118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E6ADF58A-03C4-4533-B68A-999A48E2E902}" type="datetimeFigureOut">
              <a:rPr lang="fr-FR" smtClean="0"/>
              <a:t>29/04/2024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59159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6ADF58A-03C4-4533-B68A-999A48E2E902}" type="datetimeFigureOut">
              <a:rPr lang="fr-FR" smtClean="0"/>
              <a:t>29/04/2024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1126788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6ADF58A-03C4-4533-B68A-999A48E2E902}" type="datetimeFigureOut">
              <a:rPr lang="fr-FR" smtClean="0"/>
              <a:t>29/04/2024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357787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6ADF58A-03C4-4533-B68A-999A48E2E902}" type="datetimeFigureOut">
              <a:rPr lang="fr-FR" smtClean="0"/>
              <a:t>29/04/2024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2106924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6ADF58A-03C4-4533-B68A-999A48E2E902}" type="datetimeFigureOut">
              <a:rPr lang="fr-FR" smtClean="0"/>
              <a:t>29/04/2024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3792315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6ADF58A-03C4-4533-B68A-999A48E2E902}" type="datetimeFigureOut">
              <a:rPr lang="fr-FR" smtClean="0"/>
              <a:t>29/04/2024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278410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6ADF58A-03C4-4533-B68A-999A48E2E902}" type="datetimeFigureOut">
              <a:rPr lang="fr-FR" smtClean="0"/>
              <a:t>29/04/2024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3587274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6ADF58A-03C4-4533-B68A-999A48E2E902}" type="datetimeFigureOut">
              <a:rPr lang="fr-FR" smtClean="0"/>
              <a:t>29/04/2024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3653610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DF58A-03C4-4533-B68A-999A48E2E902}" type="datetimeFigureOut">
              <a:rPr lang="fr-FR" smtClean="0"/>
              <a:t>29/04/2024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569185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E6ADF58A-03C4-4533-B68A-999A48E2E902}" type="datetimeFigureOut">
              <a:rPr lang="fr-FR" smtClean="0"/>
              <a:t>29/04/2024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62269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E6ADF58A-03C4-4533-B68A-999A48E2E902}" type="datetimeFigureOut">
              <a:rPr lang="fr-FR" smtClean="0"/>
              <a:t>29/04/2024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1551A1-6AE9-474E-B7BF-4E9FC06C7BCB}" type="slidenum">
              <a:rPr lang="fr-FR" smtClean="0"/>
              <a:t>‹N°›</a:t>
            </a:fld>
            <a:endParaRPr lang="fr-FR"/>
          </a:p>
        </p:txBody>
      </p:sp>
    </p:spTree>
    <p:extLst>
      <p:ext uri="{BB962C8B-B14F-4D97-AF65-F5344CB8AC3E}">
        <p14:creationId xmlns:p14="http://schemas.microsoft.com/office/powerpoint/2010/main" val="51738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6ADF58A-03C4-4533-B68A-999A48E2E902}" type="datetimeFigureOut">
              <a:rPr lang="fr-FR" smtClean="0"/>
              <a:t>29/04/2024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51551A1-6AE9-474E-B7BF-4E9FC06C7BCB}" type="slidenum">
              <a:rPr lang="fr-FR" smtClean="0"/>
              <a:t>‹N°›</a:t>
            </a:fld>
            <a:endParaRPr lang="fr-FR"/>
          </a:p>
        </p:txBody>
      </p:sp>
    </p:spTree>
    <p:extLst>
      <p:ext uri="{BB962C8B-B14F-4D97-AF65-F5344CB8AC3E}">
        <p14:creationId xmlns:p14="http://schemas.microsoft.com/office/powerpoint/2010/main" val="1130451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ourgogne-franche-comte.ars.sante.fr/medecins-agrees-1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10717" y="764487"/>
            <a:ext cx="3612488" cy="276999"/>
          </a:xfrm>
          <a:prstGeom prst="rect">
            <a:avLst/>
          </a:prstGeom>
          <a:noFill/>
        </p:spPr>
        <p:txBody>
          <a:bodyPr wrap="square" rtlCol="0">
            <a:spAutoFit/>
          </a:bodyPr>
          <a:lstStyle/>
          <a:p>
            <a:pPr algn="ctr"/>
            <a:r>
              <a:rPr lang="fr-FR" sz="1200" dirty="0"/>
              <a:t>INSTITUT DE FORMATION PARAMÉDICALE - BEAUNE</a:t>
            </a:r>
          </a:p>
        </p:txBody>
      </p:sp>
      <p:sp>
        <p:nvSpPr>
          <p:cNvPr id="4" name="ZoneTexte 3"/>
          <p:cNvSpPr txBox="1"/>
          <p:nvPr/>
        </p:nvSpPr>
        <p:spPr>
          <a:xfrm>
            <a:off x="258671" y="1083690"/>
            <a:ext cx="6388768" cy="523220"/>
          </a:xfrm>
          <a:prstGeom prst="rect">
            <a:avLst/>
          </a:prstGeom>
          <a:noFill/>
          <a:ln>
            <a:solidFill>
              <a:schemeClr val="accent5"/>
            </a:solidFill>
          </a:ln>
        </p:spPr>
        <p:txBody>
          <a:bodyPr wrap="square" rtlCol="0">
            <a:spAutoFit/>
          </a:bodyPr>
          <a:lstStyle/>
          <a:p>
            <a:pPr algn="ctr"/>
            <a:r>
              <a:rPr lang="fr-FR" sz="1400" dirty="0"/>
              <a:t>PROCÉDURE DE DEMANDE D’AMÉNAGEMENT D’EXAMENS, D’ÉPREUVES / OU DE FORMATION POUR LES PERSONNES EN SITUATION DE HANDICAP</a:t>
            </a:r>
          </a:p>
        </p:txBody>
      </p:sp>
      <p:sp>
        <p:nvSpPr>
          <p:cNvPr id="5" name="ZoneTexte 4"/>
          <p:cNvSpPr txBox="1"/>
          <p:nvPr/>
        </p:nvSpPr>
        <p:spPr>
          <a:xfrm>
            <a:off x="2628886" y="1760934"/>
            <a:ext cx="4054649" cy="954107"/>
          </a:xfrm>
          <a:prstGeom prst="rect">
            <a:avLst/>
          </a:prstGeom>
          <a:noFill/>
        </p:spPr>
        <p:txBody>
          <a:bodyPr wrap="square" numCol="1" rtlCol="0">
            <a:spAutoFit/>
          </a:bodyPr>
          <a:lstStyle/>
          <a:p>
            <a:pPr marL="285750" indent="-285750">
              <a:buFont typeface="Wingdings" panose="05000000000000000000" pitchFamily="2" charset="2"/>
              <a:buChar char="§"/>
            </a:pPr>
            <a:r>
              <a:rPr lang="fr-FR" sz="1400" dirty="0"/>
              <a:t>Candidats(es) aux sélections (IFSI / IFAS)</a:t>
            </a:r>
          </a:p>
          <a:p>
            <a:pPr marL="285750" indent="-285750">
              <a:buFont typeface="Wingdings" panose="05000000000000000000" pitchFamily="2" charset="2"/>
              <a:buChar char="§"/>
            </a:pPr>
            <a:r>
              <a:rPr lang="fr-FR" sz="1400" dirty="0"/>
              <a:t>Etudiants(es) en soins infirmiers</a:t>
            </a:r>
          </a:p>
          <a:p>
            <a:pPr marL="285750" indent="-285750">
              <a:buFont typeface="Wingdings" panose="05000000000000000000" pitchFamily="2" charset="2"/>
              <a:buChar char="§"/>
            </a:pPr>
            <a:r>
              <a:rPr lang="fr-FR" sz="1400" dirty="0"/>
              <a:t>Elèves aides-soignantes</a:t>
            </a:r>
          </a:p>
          <a:p>
            <a:pPr marL="285750" indent="-285750">
              <a:buFont typeface="Wingdings" panose="05000000000000000000" pitchFamily="2" charset="2"/>
              <a:buChar char="§"/>
            </a:pPr>
            <a:r>
              <a:rPr lang="fr-FR" sz="1400" dirty="0"/>
              <a:t>Professionnels pour la formation professionnelle</a:t>
            </a:r>
          </a:p>
        </p:txBody>
      </p:sp>
      <p:sp>
        <p:nvSpPr>
          <p:cNvPr id="6" name="ZoneTexte 5"/>
          <p:cNvSpPr txBox="1"/>
          <p:nvPr/>
        </p:nvSpPr>
        <p:spPr>
          <a:xfrm>
            <a:off x="222577" y="2869065"/>
            <a:ext cx="6460958" cy="7325082"/>
          </a:xfrm>
          <a:prstGeom prst="rect">
            <a:avLst/>
          </a:prstGeom>
          <a:noFill/>
        </p:spPr>
        <p:txBody>
          <a:bodyPr wrap="square" rtlCol="0">
            <a:spAutoFit/>
          </a:bodyPr>
          <a:lstStyle/>
          <a:p>
            <a:pPr algn="just"/>
            <a:r>
              <a:rPr lang="fr-FR" sz="1400" dirty="0"/>
              <a:t>Les personnes dont la situation de handicap nécessite des aménagements spécifiques doivent fournir à l’Institut un avis circonstancié et des préconisations d’aménagements, émanant d’un médecin désigné par la CDAPH (Commission des Droits et de l’Autonomie des Personnes Handicapées). </a:t>
            </a:r>
          </a:p>
          <a:p>
            <a:pPr algn="just"/>
            <a:endParaRPr lang="fr-FR" sz="1400" dirty="0"/>
          </a:p>
          <a:p>
            <a:pPr algn="just"/>
            <a:r>
              <a:rPr lang="fr-FR" sz="1400" dirty="0"/>
              <a:t>La décision de mise en application des mesures préconisées relève de la Directrice de l’institut de formations paramédicales.</a:t>
            </a:r>
          </a:p>
          <a:p>
            <a:pPr algn="just"/>
            <a:endParaRPr lang="fr-FR" sz="1400" dirty="0"/>
          </a:p>
          <a:p>
            <a:pPr lvl="0" algn="just"/>
            <a:r>
              <a:rPr lang="fr-FR" sz="1600" dirty="0">
                <a:solidFill>
                  <a:prstClr val="black"/>
                </a:solidFill>
                <a:sym typeface="Wingdings" panose="05000000000000000000" pitchFamily="2" charset="2"/>
              </a:rPr>
              <a:t> </a:t>
            </a:r>
            <a:r>
              <a:rPr lang="fr-FR" sz="1600" b="1" dirty="0">
                <a:solidFill>
                  <a:prstClr val="black"/>
                </a:solidFill>
                <a:sym typeface="Wingdings" panose="05000000000000000000" pitchFamily="2" charset="2"/>
              </a:rPr>
              <a:t>É</a:t>
            </a:r>
            <a:r>
              <a:rPr lang="fr-FR" sz="1600" b="1" dirty="0">
                <a:solidFill>
                  <a:prstClr val="black"/>
                </a:solidFill>
              </a:rPr>
              <a:t>tape 1 </a:t>
            </a:r>
          </a:p>
          <a:p>
            <a:pPr algn="just"/>
            <a:endParaRPr lang="fr-FR" sz="1400" dirty="0"/>
          </a:p>
          <a:p>
            <a:pPr algn="just"/>
            <a:r>
              <a:rPr lang="fr-FR" sz="1400" dirty="0"/>
              <a:t>Prise de contact avec le référent handicap.</a:t>
            </a:r>
          </a:p>
          <a:p>
            <a:pPr algn="just"/>
            <a:endParaRPr lang="fr-FR" sz="1400" dirty="0"/>
          </a:p>
          <a:p>
            <a:pPr algn="just"/>
            <a:r>
              <a:rPr lang="fr-FR" sz="1600" dirty="0">
                <a:sym typeface="Wingdings" panose="05000000000000000000" pitchFamily="2" charset="2"/>
              </a:rPr>
              <a:t> </a:t>
            </a:r>
            <a:r>
              <a:rPr lang="fr-FR" sz="1600" b="1" dirty="0">
                <a:sym typeface="Wingdings" panose="05000000000000000000" pitchFamily="2" charset="2"/>
              </a:rPr>
              <a:t>É</a:t>
            </a:r>
            <a:r>
              <a:rPr lang="fr-FR" sz="1600" b="1" dirty="0"/>
              <a:t>tape 2</a:t>
            </a:r>
          </a:p>
          <a:p>
            <a:pPr algn="just"/>
            <a:endParaRPr lang="fr-FR" sz="1400" dirty="0"/>
          </a:p>
          <a:p>
            <a:pPr algn="just"/>
            <a:r>
              <a:rPr lang="fr-FR" sz="1400" dirty="0"/>
              <a:t>Fournir à un médecin agréé un rapport médical récent et bien documenté réalisé par le professionnel de santé qui vous suit (médecin, orthophoniste...), ainsi que tous les éléments médicaux que vous jugerez utiles afin d’étayer votre demande. Vous pouvez également lui communiquer les avis et préconisations dont vous avez bénéficié antérieurement. </a:t>
            </a:r>
          </a:p>
          <a:p>
            <a:pPr algn="just"/>
            <a:r>
              <a:rPr lang="fr-FR" sz="1400" dirty="0">
                <a:hlinkClick r:id="rId2"/>
              </a:rPr>
              <a:t>https://www.bourgogne-franche-comte.ars.sante.fr/medecins-agrees-12</a:t>
            </a:r>
            <a:endParaRPr lang="fr-FR" sz="1400" dirty="0"/>
          </a:p>
          <a:p>
            <a:pPr algn="just"/>
            <a:endParaRPr lang="fr-FR" sz="1400" dirty="0"/>
          </a:p>
          <a:p>
            <a:pPr algn="just"/>
            <a:r>
              <a:rPr lang="fr-FR" sz="1600" dirty="0">
                <a:sym typeface="Wingdings" panose="05000000000000000000" pitchFamily="2" charset="2"/>
              </a:rPr>
              <a:t> </a:t>
            </a:r>
            <a:r>
              <a:rPr lang="fr-FR" sz="1600" b="1" dirty="0">
                <a:sym typeface="Wingdings" panose="05000000000000000000" pitchFamily="2" charset="2"/>
              </a:rPr>
              <a:t>É</a:t>
            </a:r>
            <a:r>
              <a:rPr lang="fr-FR" sz="1600" b="1" dirty="0"/>
              <a:t>tape 3</a:t>
            </a:r>
            <a:endParaRPr lang="fr-FR" sz="1600" dirty="0"/>
          </a:p>
          <a:p>
            <a:pPr algn="just"/>
            <a:endParaRPr lang="fr-FR" sz="1400" dirty="0"/>
          </a:p>
          <a:p>
            <a:pPr algn="just"/>
            <a:r>
              <a:rPr lang="fr-FR" sz="1400" dirty="0"/>
              <a:t>Au vu des éléments communiqués et de votre situation, le médecin agréé rempli et signe ses préconisations. (</a:t>
            </a:r>
            <a:r>
              <a:rPr lang="fr-FR" sz="1400" i="1" dirty="0"/>
              <a:t>formulaire ci-dessous</a:t>
            </a:r>
            <a:r>
              <a:rPr lang="fr-FR" sz="1400" dirty="0"/>
              <a:t>) </a:t>
            </a:r>
          </a:p>
          <a:p>
            <a:pPr algn="just"/>
            <a:endParaRPr lang="fr-FR" sz="1400" dirty="0"/>
          </a:p>
          <a:p>
            <a:pPr algn="just"/>
            <a:r>
              <a:rPr lang="fr-FR" sz="1600" dirty="0">
                <a:sym typeface="Wingdings" panose="05000000000000000000" pitchFamily="2" charset="2"/>
              </a:rPr>
              <a:t> </a:t>
            </a:r>
            <a:r>
              <a:rPr lang="fr-FR" sz="1600" b="1" dirty="0">
                <a:sym typeface="Wingdings" panose="05000000000000000000" pitchFamily="2" charset="2"/>
              </a:rPr>
              <a:t>É</a:t>
            </a:r>
            <a:r>
              <a:rPr lang="fr-FR" sz="1600" b="1" dirty="0"/>
              <a:t>tape 4</a:t>
            </a:r>
          </a:p>
          <a:p>
            <a:pPr algn="just"/>
            <a:endParaRPr lang="fr-FR" sz="1400" dirty="0"/>
          </a:p>
          <a:p>
            <a:pPr algn="just"/>
            <a:r>
              <a:rPr lang="fr-FR" sz="1400" dirty="0"/>
              <a:t>Retourner à l’Institut de formations paramédicales cette notification d’avis du médecin agréé (au plus tard le jour de la clôture des inscriptions à la sélection ou au concours, ou à la constitution du dossier administratif.) + Bilan orthophonique pour les personnes atteintes de troubles dyslexiques.</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426" y="60563"/>
            <a:ext cx="2167259" cy="842423"/>
          </a:xfrm>
          <a:prstGeom prst="rect">
            <a:avLst/>
          </a:prstGeom>
        </p:spPr>
      </p:pic>
      <p:sp>
        <p:nvSpPr>
          <p:cNvPr id="2" name="ZoneTexte 1"/>
          <p:cNvSpPr txBox="1"/>
          <p:nvPr/>
        </p:nvSpPr>
        <p:spPr>
          <a:xfrm>
            <a:off x="222577" y="1760934"/>
            <a:ext cx="2146849" cy="307777"/>
          </a:xfrm>
          <a:prstGeom prst="rect">
            <a:avLst/>
          </a:prstGeom>
          <a:noFill/>
        </p:spPr>
        <p:txBody>
          <a:bodyPr wrap="square" rtlCol="0">
            <a:spAutoFit/>
          </a:bodyPr>
          <a:lstStyle/>
          <a:p>
            <a:pPr lvl="0"/>
            <a:r>
              <a:rPr lang="fr-FR" sz="1400" u="sng">
                <a:solidFill>
                  <a:prstClr val="black"/>
                </a:solidFill>
              </a:rPr>
              <a:t>Personnes concernées</a:t>
            </a:r>
            <a:r>
              <a:rPr lang="fr-FR" sz="1400">
                <a:solidFill>
                  <a:prstClr val="black"/>
                </a:solidFill>
              </a:rPr>
              <a:t>:</a:t>
            </a:r>
            <a:endParaRPr lang="fr-FR" sz="1400" dirty="0">
              <a:solidFill>
                <a:prstClr val="black"/>
              </a:solidFill>
            </a:endParaRPr>
          </a:p>
        </p:txBody>
      </p:sp>
    </p:spTree>
    <p:extLst>
      <p:ext uri="{BB962C8B-B14F-4D97-AF65-F5344CB8AC3E}">
        <p14:creationId xmlns:p14="http://schemas.microsoft.com/office/powerpoint/2010/main" val="401324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60947" y="324853"/>
            <a:ext cx="6208295" cy="584775"/>
          </a:xfrm>
          <a:prstGeom prst="rect">
            <a:avLst/>
          </a:prstGeom>
          <a:noFill/>
        </p:spPr>
        <p:txBody>
          <a:bodyPr wrap="square" rtlCol="0">
            <a:spAutoFit/>
          </a:bodyPr>
          <a:lstStyle/>
          <a:p>
            <a:pPr algn="ctr"/>
            <a:r>
              <a:rPr lang="fr-FR" sz="1600" dirty="0"/>
              <a:t>NOTIFICATION D’AVIS D’AMÉNAGEMENT D’EXAMENS, DE CONCOURS, DE FORMATION POUR LES PERSONNES EN SITUATION DE HANDICAP</a:t>
            </a:r>
          </a:p>
        </p:txBody>
      </p:sp>
      <p:sp>
        <p:nvSpPr>
          <p:cNvPr id="3" name="ZoneTexte 2"/>
          <p:cNvSpPr txBox="1"/>
          <p:nvPr/>
        </p:nvSpPr>
        <p:spPr>
          <a:xfrm>
            <a:off x="776036" y="909628"/>
            <a:ext cx="5378116" cy="276999"/>
          </a:xfrm>
          <a:prstGeom prst="rect">
            <a:avLst/>
          </a:prstGeom>
          <a:noFill/>
        </p:spPr>
        <p:txBody>
          <a:bodyPr wrap="square" rtlCol="0">
            <a:spAutoFit/>
          </a:bodyPr>
          <a:lstStyle/>
          <a:p>
            <a:pPr algn="ctr"/>
            <a:r>
              <a:rPr lang="fr-FR" sz="1200" dirty="0"/>
              <a:t>Rempli et signé par </a:t>
            </a:r>
            <a:r>
              <a:rPr lang="fr-FR" sz="1200" b="1" dirty="0"/>
              <a:t>un médecin agréé</a:t>
            </a:r>
            <a:r>
              <a:rPr lang="fr-FR" sz="1200" dirty="0"/>
              <a:t> CDAPH* (Document à retourner à l’IFSI/IFAS)</a:t>
            </a:r>
          </a:p>
        </p:txBody>
      </p:sp>
      <p:sp>
        <p:nvSpPr>
          <p:cNvPr id="4" name="ZoneTexte 3"/>
          <p:cNvSpPr txBox="1"/>
          <p:nvPr/>
        </p:nvSpPr>
        <p:spPr>
          <a:xfrm>
            <a:off x="360947" y="1216603"/>
            <a:ext cx="1612232" cy="1277273"/>
          </a:xfrm>
          <a:prstGeom prst="rect">
            <a:avLst/>
          </a:prstGeom>
          <a:noFill/>
        </p:spPr>
        <p:txBody>
          <a:bodyPr wrap="square" rtlCol="0">
            <a:spAutoFit/>
          </a:bodyPr>
          <a:lstStyle/>
          <a:p>
            <a:r>
              <a:rPr lang="fr-FR" sz="1100" b="1" dirty="0"/>
              <a:t>Cet avis concerne:</a:t>
            </a:r>
          </a:p>
          <a:p>
            <a:endParaRPr lang="fr-FR" sz="1100" dirty="0"/>
          </a:p>
          <a:p>
            <a:r>
              <a:rPr lang="fr-FR" sz="1100" dirty="0"/>
              <a:t>Nom/Prénom:</a:t>
            </a:r>
          </a:p>
          <a:p>
            <a:r>
              <a:rPr lang="fr-FR" sz="1100" dirty="0"/>
              <a:t>Date de naissance:</a:t>
            </a:r>
          </a:p>
          <a:p>
            <a:r>
              <a:rPr lang="fr-FR" sz="1100" dirty="0"/>
              <a:t>Adresse:</a:t>
            </a:r>
          </a:p>
          <a:p>
            <a:r>
              <a:rPr lang="fr-FR" sz="1100" dirty="0"/>
              <a:t>Code postal:</a:t>
            </a:r>
          </a:p>
          <a:p>
            <a:r>
              <a:rPr lang="fr-FR" sz="1100" dirty="0"/>
              <a:t>Ville:</a:t>
            </a:r>
          </a:p>
        </p:txBody>
      </p:sp>
      <p:sp>
        <p:nvSpPr>
          <p:cNvPr id="5" name="ZoneTexte 4"/>
          <p:cNvSpPr txBox="1"/>
          <p:nvPr/>
        </p:nvSpPr>
        <p:spPr>
          <a:xfrm>
            <a:off x="1558088" y="2372368"/>
            <a:ext cx="4596064" cy="938719"/>
          </a:xfrm>
          <a:prstGeom prst="rect">
            <a:avLst/>
          </a:prstGeom>
          <a:noFill/>
        </p:spPr>
        <p:txBody>
          <a:bodyPr wrap="square" rtlCol="0">
            <a:spAutoFit/>
          </a:bodyPr>
          <a:lstStyle/>
          <a:p>
            <a:pPr algn="r"/>
            <a:r>
              <a:rPr lang="fr-FR" sz="1100" dirty="0"/>
              <a:t>(cocher et remplir obligatoirement)</a:t>
            </a:r>
          </a:p>
          <a:p>
            <a:pPr marL="171450" indent="-171450" algn="r">
              <a:buFont typeface="Wingdings" panose="05000000000000000000" pitchFamily="2" charset="2"/>
              <a:buChar char="q"/>
            </a:pPr>
            <a:r>
              <a:rPr lang="fr-FR" sz="1100" dirty="0"/>
              <a:t> la sélection d’entrée en IFSI pour l’année:</a:t>
            </a:r>
          </a:p>
          <a:p>
            <a:pPr marL="171450" indent="-171450" algn="r">
              <a:buFont typeface="Wingdings" panose="05000000000000000000" pitchFamily="2" charset="2"/>
              <a:buChar char="q"/>
            </a:pPr>
            <a:r>
              <a:rPr lang="fr-FR" sz="1100" dirty="0"/>
              <a:t>la sélection d’entrée en IFAS pour l’année:</a:t>
            </a:r>
          </a:p>
          <a:p>
            <a:pPr marL="171450" indent="-171450" algn="r">
              <a:buFont typeface="Wingdings" panose="05000000000000000000" pitchFamily="2" charset="2"/>
              <a:buChar char="q"/>
            </a:pPr>
            <a:r>
              <a:rPr lang="fr-FR" sz="1100" dirty="0"/>
              <a:t>Pour la poursuite de la formation en …… année</a:t>
            </a:r>
          </a:p>
          <a:p>
            <a:pPr algn="r"/>
            <a:endParaRPr lang="fr-FR" sz="1100" dirty="0"/>
          </a:p>
        </p:txBody>
      </p:sp>
      <p:sp>
        <p:nvSpPr>
          <p:cNvPr id="6" name="ZoneTexte 5"/>
          <p:cNvSpPr txBox="1"/>
          <p:nvPr/>
        </p:nvSpPr>
        <p:spPr>
          <a:xfrm>
            <a:off x="360947" y="3254735"/>
            <a:ext cx="6208295" cy="738664"/>
          </a:xfrm>
          <a:prstGeom prst="rect">
            <a:avLst/>
          </a:prstGeom>
          <a:noFill/>
        </p:spPr>
        <p:txBody>
          <a:bodyPr wrap="square" rtlCol="0">
            <a:spAutoFit/>
          </a:bodyPr>
          <a:lstStyle/>
          <a:p>
            <a:pPr algn="just"/>
            <a:r>
              <a:rPr lang="fr-FR" sz="1400" b="1" dirty="0"/>
              <a:t>Je soussigné(e), …………………………………………………………………., médecin agréé par la CDAPH/l’ARS Bourgogne Franche-Comté, donne un avis favorable pour les aménagements suivants:</a:t>
            </a:r>
          </a:p>
        </p:txBody>
      </p:sp>
      <p:sp>
        <p:nvSpPr>
          <p:cNvPr id="7" name="ZoneTexte 6"/>
          <p:cNvSpPr txBox="1"/>
          <p:nvPr/>
        </p:nvSpPr>
        <p:spPr>
          <a:xfrm>
            <a:off x="360946" y="4020052"/>
            <a:ext cx="6075949" cy="430887"/>
          </a:xfrm>
          <a:prstGeom prst="rect">
            <a:avLst/>
          </a:prstGeom>
          <a:noFill/>
        </p:spPr>
        <p:txBody>
          <a:bodyPr wrap="square" rtlCol="0">
            <a:spAutoFit/>
          </a:bodyPr>
          <a:lstStyle/>
          <a:p>
            <a:pPr algn="just"/>
            <a:r>
              <a:rPr lang="fr-FR" sz="1100" dirty="0"/>
              <a:t>(Au vu de la situation particulière du candidat, des informations médicales actualisées transmises à l’appui de sa demande, et en cohérence avec les conditions de déroulement de sa scolarité antérieure)</a:t>
            </a:r>
          </a:p>
        </p:txBody>
      </p:sp>
      <p:graphicFrame>
        <p:nvGraphicFramePr>
          <p:cNvPr id="8" name="Tableau 7"/>
          <p:cNvGraphicFramePr>
            <a:graphicFrameLocks noGrp="1"/>
          </p:cNvGraphicFramePr>
          <p:nvPr>
            <p:extLst>
              <p:ext uri="{D42A27DB-BD31-4B8C-83A1-F6EECF244321}">
                <p14:modId xmlns:p14="http://schemas.microsoft.com/office/powerpoint/2010/main" val="1982733517"/>
              </p:ext>
            </p:extLst>
          </p:nvPr>
        </p:nvGraphicFramePr>
        <p:xfrm>
          <a:off x="360946" y="4561984"/>
          <a:ext cx="6208296" cy="4005580"/>
        </p:xfrm>
        <a:graphic>
          <a:graphicData uri="http://schemas.openxmlformats.org/drawingml/2006/table">
            <a:tbl>
              <a:tblPr firstRow="1" bandRow="1">
                <a:tableStyleId>{5C22544A-7EE6-4342-B048-85BDC9FD1C3A}</a:tableStyleId>
              </a:tblPr>
              <a:tblGrid>
                <a:gridCol w="2201780">
                  <a:extLst>
                    <a:ext uri="{9D8B030D-6E8A-4147-A177-3AD203B41FA5}">
                      <a16:colId xmlns:a16="http://schemas.microsoft.com/office/drawing/2014/main" val="4247950236"/>
                    </a:ext>
                  </a:extLst>
                </a:gridCol>
                <a:gridCol w="517358">
                  <a:extLst>
                    <a:ext uri="{9D8B030D-6E8A-4147-A177-3AD203B41FA5}">
                      <a16:colId xmlns:a16="http://schemas.microsoft.com/office/drawing/2014/main" val="3014937153"/>
                    </a:ext>
                  </a:extLst>
                </a:gridCol>
                <a:gridCol w="3489158">
                  <a:extLst>
                    <a:ext uri="{9D8B030D-6E8A-4147-A177-3AD203B41FA5}">
                      <a16:colId xmlns:a16="http://schemas.microsoft.com/office/drawing/2014/main" val="4079807057"/>
                    </a:ext>
                  </a:extLst>
                </a:gridCol>
              </a:tblGrid>
              <a:tr h="370840">
                <a:tc gridSpan="2">
                  <a:txBody>
                    <a:bodyPr/>
                    <a:lstStyle/>
                    <a:p>
                      <a:pPr algn="ctr"/>
                      <a:r>
                        <a:rPr lang="fr-FR" dirty="0"/>
                        <a:t>Aménagements préconisés</a:t>
                      </a:r>
                    </a:p>
                  </a:txBody>
                  <a:tcPr anchor="ctr"/>
                </a:tc>
                <a:tc hMerge="1">
                  <a:txBody>
                    <a:bodyPr/>
                    <a:lstStyle/>
                    <a:p>
                      <a:endParaRPr lang="fr-FR" dirty="0"/>
                    </a:p>
                  </a:txBody>
                  <a:tcPr/>
                </a:tc>
                <a:tc>
                  <a:txBody>
                    <a:bodyPr/>
                    <a:lstStyle/>
                    <a:p>
                      <a:pPr algn="ctr"/>
                      <a:r>
                        <a:rPr lang="fr-FR" dirty="0"/>
                        <a:t>… à préciser obligatoirement</a:t>
                      </a:r>
                    </a:p>
                  </a:txBody>
                  <a:tcPr anchor="ctr"/>
                </a:tc>
                <a:extLst>
                  <a:ext uri="{0D108BD9-81ED-4DB2-BD59-A6C34878D82A}">
                    <a16:rowId xmlns:a16="http://schemas.microsoft.com/office/drawing/2014/main" val="2504454666"/>
                  </a:ext>
                </a:extLst>
              </a:tr>
              <a:tr h="370840">
                <a:tc>
                  <a:txBody>
                    <a:bodyPr/>
                    <a:lstStyle/>
                    <a:p>
                      <a:r>
                        <a:rPr lang="fr-FR" dirty="0"/>
                        <a:t>Majoration d’un tiers temps:</a:t>
                      </a:r>
                    </a:p>
                    <a:p>
                      <a:endParaRPr lang="fr-FR" dirty="0"/>
                    </a:p>
                    <a:p>
                      <a:r>
                        <a:rPr lang="fr-FR" dirty="0"/>
                        <a:t>Pour les épreuves écrites</a:t>
                      </a:r>
                    </a:p>
                    <a:p>
                      <a:r>
                        <a:rPr lang="fr-FR" dirty="0"/>
                        <a:t>Pour les épreuves orales</a:t>
                      </a:r>
                    </a:p>
                    <a:p>
                      <a:r>
                        <a:rPr lang="fr-FR" dirty="0"/>
                        <a:t>Pour les épreuves pratiques</a:t>
                      </a:r>
                    </a:p>
                  </a:txBody>
                  <a:tcPr/>
                </a:tc>
                <a:tc>
                  <a:txBody>
                    <a:bodyPr/>
                    <a:lstStyle/>
                    <a:p>
                      <a:endParaRPr lang="fr-FR" dirty="0"/>
                    </a:p>
                    <a:p>
                      <a:endParaRPr lang="fr-FR" dirty="0"/>
                    </a:p>
                    <a:p>
                      <a:r>
                        <a:rPr lang="fr-FR" dirty="0"/>
                        <a:t>□</a:t>
                      </a:r>
                    </a:p>
                    <a:p>
                      <a:r>
                        <a:rPr lang="fr-FR" dirty="0"/>
                        <a:t>□</a:t>
                      </a:r>
                    </a:p>
                    <a:p>
                      <a:r>
                        <a:rPr lang="fr-FR" dirty="0"/>
                        <a:t>□</a:t>
                      </a:r>
                    </a:p>
                  </a:txBody>
                  <a:tcPr/>
                </a:tc>
                <a:tc>
                  <a:txBody>
                    <a:bodyPr/>
                    <a:lstStyle/>
                    <a:p>
                      <a:r>
                        <a:rPr lang="fr-FR" dirty="0"/>
                        <a:t>Précisez:</a:t>
                      </a:r>
                    </a:p>
                  </a:txBody>
                  <a:tcPr/>
                </a:tc>
                <a:extLst>
                  <a:ext uri="{0D108BD9-81ED-4DB2-BD59-A6C34878D82A}">
                    <a16:rowId xmlns:a16="http://schemas.microsoft.com/office/drawing/2014/main" val="2660161326"/>
                  </a:ext>
                </a:extLst>
              </a:tr>
              <a:tr h="370840">
                <a:tc>
                  <a:txBody>
                    <a:bodyPr/>
                    <a:lstStyle/>
                    <a:p>
                      <a:r>
                        <a:rPr lang="fr-FR" dirty="0"/>
                        <a:t>Accessibilité des locaux et installations des salles</a:t>
                      </a:r>
                    </a:p>
                  </a:txBody>
                  <a:tcPr/>
                </a:tc>
                <a:tc>
                  <a:txBody>
                    <a:bodyPr/>
                    <a:lstStyle/>
                    <a:p>
                      <a:endParaRPr lang="fr-FR" dirty="0"/>
                    </a:p>
                    <a:p>
                      <a:r>
                        <a:rPr lang="fr-FR" dirty="0"/>
                        <a: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dirty="0"/>
                        <a:t>Précisez:</a:t>
                      </a:r>
                    </a:p>
                    <a:p>
                      <a:endParaRPr lang="fr-FR" dirty="0"/>
                    </a:p>
                  </a:txBody>
                  <a:tcPr/>
                </a:tc>
                <a:extLst>
                  <a:ext uri="{0D108BD9-81ED-4DB2-BD59-A6C34878D82A}">
                    <a16:rowId xmlns:a16="http://schemas.microsoft.com/office/drawing/2014/main" val="2185899934"/>
                  </a:ext>
                </a:extLst>
              </a:tr>
              <a:tr h="370840">
                <a:tc>
                  <a:txBody>
                    <a:bodyPr/>
                    <a:lstStyle/>
                    <a:p>
                      <a:r>
                        <a:rPr lang="fr-FR" dirty="0"/>
                        <a:t>Aide technique</a:t>
                      </a:r>
                    </a:p>
                  </a:txBody>
                  <a:tcPr/>
                </a:tc>
                <a:tc>
                  <a:txBody>
                    <a:bodyPr/>
                    <a:lstStyle/>
                    <a:p>
                      <a:r>
                        <a:rPr lang="fr-FR" dirty="0"/>
                        <a: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dirty="0"/>
                        <a:t>Précisez:</a:t>
                      </a:r>
                    </a:p>
                    <a:p>
                      <a:endParaRPr lang="fr-FR" dirty="0"/>
                    </a:p>
                  </a:txBody>
                  <a:tcPr/>
                </a:tc>
                <a:extLst>
                  <a:ext uri="{0D108BD9-81ED-4DB2-BD59-A6C34878D82A}">
                    <a16:rowId xmlns:a16="http://schemas.microsoft.com/office/drawing/2014/main" val="1184014965"/>
                  </a:ext>
                </a:extLst>
              </a:tr>
              <a:tr h="370840">
                <a:tc>
                  <a:txBody>
                    <a:bodyPr/>
                    <a:lstStyle/>
                    <a:p>
                      <a:r>
                        <a:rPr lang="fr-FR" dirty="0"/>
                        <a:t>Présentation des sujets </a:t>
                      </a:r>
                    </a:p>
                  </a:txBody>
                  <a:tcPr/>
                </a:tc>
                <a:tc>
                  <a:txBody>
                    <a:bodyPr/>
                    <a:lstStyle/>
                    <a:p>
                      <a:r>
                        <a:rPr lang="fr-FR" dirty="0"/>
                        <a: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dirty="0"/>
                        <a:t>Précisez:</a:t>
                      </a:r>
                    </a:p>
                    <a:p>
                      <a:endParaRPr lang="fr-FR" dirty="0"/>
                    </a:p>
                  </a:txBody>
                  <a:tcPr/>
                </a:tc>
                <a:extLst>
                  <a:ext uri="{0D108BD9-81ED-4DB2-BD59-A6C34878D82A}">
                    <a16:rowId xmlns:a16="http://schemas.microsoft.com/office/drawing/2014/main" val="3055947724"/>
                  </a:ext>
                </a:extLst>
              </a:tr>
              <a:tr h="370840">
                <a:tc>
                  <a:txBody>
                    <a:bodyPr/>
                    <a:lstStyle/>
                    <a:p>
                      <a:r>
                        <a:rPr lang="fr-FR" dirty="0"/>
                        <a:t>Aide humaine</a:t>
                      </a:r>
                    </a:p>
                  </a:txBody>
                  <a:tcPr/>
                </a:tc>
                <a:tc>
                  <a:txBody>
                    <a:bodyPr/>
                    <a:lstStyle/>
                    <a:p>
                      <a:r>
                        <a:rPr lang="fr-FR" dirty="0"/>
                        <a: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dirty="0"/>
                        <a:t>Précisez:</a:t>
                      </a:r>
                    </a:p>
                    <a:p>
                      <a:endParaRPr lang="fr-FR" dirty="0"/>
                    </a:p>
                  </a:txBody>
                  <a:tcPr/>
                </a:tc>
                <a:extLst>
                  <a:ext uri="{0D108BD9-81ED-4DB2-BD59-A6C34878D82A}">
                    <a16:rowId xmlns:a16="http://schemas.microsoft.com/office/drawing/2014/main" val="2645989599"/>
                  </a:ext>
                </a:extLst>
              </a:tr>
              <a:tr h="370840">
                <a:tc>
                  <a:txBody>
                    <a:bodyPr/>
                    <a:lstStyle/>
                    <a:p>
                      <a:r>
                        <a:rPr lang="fr-FR" dirty="0"/>
                        <a:t>Autres</a:t>
                      </a:r>
                    </a:p>
                  </a:txBody>
                  <a:tcPr/>
                </a:tc>
                <a:tc>
                  <a:txBody>
                    <a:bodyPr/>
                    <a:lstStyle/>
                    <a:p>
                      <a:r>
                        <a:rPr lang="fr-FR" dirty="0"/>
                        <a: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dirty="0"/>
                        <a:t>Précisez:</a:t>
                      </a:r>
                    </a:p>
                    <a:p>
                      <a:endParaRPr lang="fr-FR" dirty="0"/>
                    </a:p>
                  </a:txBody>
                  <a:tcPr/>
                </a:tc>
                <a:extLst>
                  <a:ext uri="{0D108BD9-81ED-4DB2-BD59-A6C34878D82A}">
                    <a16:rowId xmlns:a16="http://schemas.microsoft.com/office/drawing/2014/main" val="939029351"/>
                  </a:ext>
                </a:extLst>
              </a:tr>
            </a:tbl>
          </a:graphicData>
        </a:graphic>
      </p:graphicFrame>
      <p:sp>
        <p:nvSpPr>
          <p:cNvPr id="9" name="ZoneTexte 8">
            <a:extLst>
              <a:ext uri="{FF2B5EF4-FFF2-40B4-BE49-F238E27FC236}">
                <a16:creationId xmlns:a16="http://schemas.microsoft.com/office/drawing/2014/main" id="{682A3BDB-B557-4A98-8E06-8C97A23E5F83}"/>
              </a:ext>
            </a:extLst>
          </p:cNvPr>
          <p:cNvSpPr txBox="1"/>
          <p:nvPr/>
        </p:nvSpPr>
        <p:spPr>
          <a:xfrm>
            <a:off x="2133600" y="8961120"/>
            <a:ext cx="4303295" cy="430887"/>
          </a:xfrm>
          <a:prstGeom prst="rect">
            <a:avLst/>
          </a:prstGeom>
          <a:noFill/>
        </p:spPr>
        <p:txBody>
          <a:bodyPr wrap="square" rtlCol="0">
            <a:spAutoFit/>
          </a:bodyPr>
          <a:lstStyle/>
          <a:p>
            <a:r>
              <a:rPr lang="fr-FR" sz="1100" dirty="0"/>
              <a:t>Date de consultation : </a:t>
            </a:r>
          </a:p>
          <a:p>
            <a:r>
              <a:rPr lang="fr-FR" sz="1100" dirty="0"/>
              <a:t>Cachet et signature du médecin : </a:t>
            </a:r>
          </a:p>
        </p:txBody>
      </p:sp>
    </p:spTree>
    <p:extLst>
      <p:ext uri="{BB962C8B-B14F-4D97-AF65-F5344CB8AC3E}">
        <p14:creationId xmlns:p14="http://schemas.microsoft.com/office/powerpoint/2010/main" val="243002113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486</Words>
  <Application>Microsoft Office PowerPoint</Application>
  <PresentationFormat>Format A4 (210 x 297 mm)</PresentationFormat>
  <Paragraphs>73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Wingdings</vt:lpstr>
      <vt:lpstr>Thème Office</vt:lpstr>
      <vt:lpstr>Présentation PowerPoint</vt:lpstr>
      <vt:lpstr>Présentation PowerPoint</vt:lpstr>
    </vt:vector>
  </TitlesOfParts>
  <Company>Hospices Civils de Beaune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Gérald TIROT</dc:creator>
  <cp:lastModifiedBy>Maude Huchette</cp:lastModifiedBy>
  <cp:revision>17</cp:revision>
  <dcterms:created xsi:type="dcterms:W3CDTF">2021-03-09T14:24:02Z</dcterms:created>
  <dcterms:modified xsi:type="dcterms:W3CDTF">2024-04-29T12:03:46Z</dcterms:modified>
</cp:coreProperties>
</file>